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FF"/>
    <a:srgbClr val="99FF66"/>
    <a:srgbClr val="00FF00"/>
    <a:srgbClr val="CCCC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A6EBC-69A2-4F1C-A84C-F5BD165131BD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33C45-02C3-4FA8-B430-7BB90E545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923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50E0F-D8CD-43CE-89F5-D709F23E40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D55DC-9567-4807-A082-A2BDC0BEAA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9E17E-D7AA-4A77-9494-6586A12C1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4EDB06-6431-46FA-8B7F-83E13041E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ECBC6-9314-46FC-9A42-7BFF00047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429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B761A-0B6D-4F04-9E2F-D1775A99D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F71903-2DA6-493B-A118-568C2AE8BC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4BC0D-7470-4EC0-95DE-84DA02728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7296C7-7026-49A5-ADD7-D829867E0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F34E1-D450-4333-9D28-88028584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499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F6411D-D5AA-4F23-8150-5D82D71A98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E89DFA-5BE5-4D68-A425-59AF337A49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9AA52-9694-4696-B573-7B1C06549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5242F-BDB8-49B6-AC8C-34453D1E9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CFD8C-26AD-45AC-A282-3D490C7BF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847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74FA3-B3E5-4E2B-894B-E4EF37900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453E8-A35C-4883-A603-74B17D273C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96212D-D9AF-41DF-B1A1-2A3BD4191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976530-A857-4947-A485-F29F44F59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92129-340A-4458-903F-A1F224E52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773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DFC7D-C8F9-49DA-947D-EEAA9A875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C24E3-8569-49D4-8A18-C6B4B9E07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1736F-FEFE-4833-A5CC-6D68AA57C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5577D4-ADEA-4F4E-AEC9-D6519F6B0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43CAA6-C1C9-48CB-BB1C-97260A576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49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F185B-1860-441C-BCF8-C8D813854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198D2C-6E55-4869-8D08-527EFC5ADF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0F0A62-F9FE-462C-84D9-85476E21EF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F1C25F-F4CB-40CF-B26B-044D345FD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A3F139-A8C1-4045-9247-5B7CE87CB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AF91B-DB42-44F3-8BFC-3B84D3FF4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745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9A69E-59F4-4C72-93FA-AA7ECA20B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1382D-1A8A-4A20-A4FB-23023DA616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1C59FA-0810-49C8-9D50-72EBA2423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60ED5B-67A9-4042-9330-8D0890B659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590AA8-59D8-4D94-8211-EB4F5592F8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F8AFAF-B914-4119-A0BE-05F92AD58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C12FA6-6FD7-471D-AA45-ACAEA8DD6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75F084-778E-4217-8286-D2FD98DBF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764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19359-98A8-4E78-8EFA-F1D8988C1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C8E4BF-7DE6-4F35-915A-BE803E076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477FB9-5F6F-43DF-B5FF-6F8D2A049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21F38E-4ADE-4D9F-A8B8-2CBA9508E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067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909AA0-E37D-4E00-80CB-115BCDB8E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AA6534-012B-4538-84C2-9945E4FE7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6E2184-4728-47C8-BD06-0CF24DAFA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002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C174B-F7D8-4CD5-B15A-3C6A9D08D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96B84-55A6-42F3-A2CB-6FC9FED09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61669F-B752-4B49-9010-0570A656AF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C711A5-E150-4BBB-BBA6-7F4D8F17F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7997F4-2BA5-4566-AFF4-17D000D24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D95515-98C5-4794-8702-E61E80FE5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76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58085-C58F-404D-8EAB-7FEEC8C41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EBA52D-9BD2-4954-BB27-F4DBD59A88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95AB60-C70D-4AB1-AF3C-967F77DD61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B21061-32A8-44BD-98A6-A9450E92D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DE7293-2E64-4338-9866-F09250F2E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7599BE-37C4-4C6F-AF27-614A72CCE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462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D0C66F-271F-48CA-8688-142FFF54F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CCBF81-205B-450F-9BBF-B9C0603E8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F0DB51-44DE-40B6-8B37-02D459E2F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2E1C1-D826-422F-BAE3-396E07E0E4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A60071-3095-47AB-940E-F2D814E439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322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621194-12BB-4685-856E-302ABCD30C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992219"/>
              </p:ext>
            </p:extLst>
          </p:nvPr>
        </p:nvGraphicFramePr>
        <p:xfrm>
          <a:off x="3660911" y="97650"/>
          <a:ext cx="5337315" cy="23210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7315">
                  <a:extLst>
                    <a:ext uri="{9D8B030D-6E8A-4147-A177-3AD203B41FA5}">
                      <a16:colId xmlns:a16="http://schemas.microsoft.com/office/drawing/2014/main" val="3083992164"/>
                    </a:ext>
                  </a:extLst>
                </a:gridCol>
              </a:tblGrid>
              <a:tr h="343856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Optical Storage: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41249"/>
                  </a:ext>
                </a:extLst>
              </a:tr>
              <a:tr h="1955261">
                <a:tc>
                  <a:txBody>
                    <a:bodyPr/>
                    <a:lstStyle/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814186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DEB57A02-5E91-4B0D-9E50-9C8BF452833E}"/>
              </a:ext>
            </a:extLst>
          </p:cNvPr>
          <p:cNvSpPr/>
          <p:nvPr/>
        </p:nvSpPr>
        <p:spPr>
          <a:xfrm>
            <a:off x="3775911" y="549153"/>
            <a:ext cx="3883846" cy="17856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70C0"/>
                </a:solidFill>
                <a:latin typeface="Tw Cen MT" panose="020B0602020104020603" pitchFamily="34" charset="0"/>
              </a:rPr>
              <a:t>Description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Optical storage is any storage type in which data is written and read with a laser. Common examples of optical storage include: </a:t>
            </a:r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CD, DVD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, and </a:t>
            </a:r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Blu-ray. 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885215"/>
              </p:ext>
            </p:extLst>
          </p:nvPr>
        </p:nvGraphicFramePr>
        <p:xfrm>
          <a:off x="150191" y="96814"/>
          <a:ext cx="340139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1392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DT6</a:t>
                      </a:r>
                      <a:r>
                        <a:rPr lang="en-GB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: Secondary </a:t>
                      </a:r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Storage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0190" y="2466707"/>
          <a:ext cx="6037615" cy="4254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37615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46995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Review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3807715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0191" y="488070"/>
          <a:ext cx="3401392" cy="19078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1392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392604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Definition/Meaning: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151525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Secondary storage has the ability to store files even when the computer is switched off. Therefore, it’s a non-volatile form of storage.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963C338A-3368-4163-88AA-B1B5A331FCD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271590" y="2475136"/>
          <a:ext cx="5770219" cy="4254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0219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46995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Key terms: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3807715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F419D9D-2C6E-4D6E-9C2D-5B90382338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689297"/>
              </p:ext>
            </p:extLst>
          </p:nvPr>
        </p:nvGraphicFramePr>
        <p:xfrm>
          <a:off x="231360" y="2966811"/>
          <a:ext cx="5841447" cy="1889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7149">
                  <a:extLst>
                    <a:ext uri="{9D8B030D-6E8A-4147-A177-3AD203B41FA5}">
                      <a16:colId xmlns:a16="http://schemas.microsoft.com/office/drawing/2014/main" val="4196313745"/>
                    </a:ext>
                  </a:extLst>
                </a:gridCol>
                <a:gridCol w="1947149">
                  <a:extLst>
                    <a:ext uri="{9D8B030D-6E8A-4147-A177-3AD203B41FA5}">
                      <a16:colId xmlns:a16="http://schemas.microsoft.com/office/drawing/2014/main" val="1629484727"/>
                    </a:ext>
                  </a:extLst>
                </a:gridCol>
                <a:gridCol w="1947149">
                  <a:extLst>
                    <a:ext uri="{9D8B030D-6E8A-4147-A177-3AD203B41FA5}">
                      <a16:colId xmlns:a16="http://schemas.microsoft.com/office/drawing/2014/main" val="443112265"/>
                    </a:ext>
                  </a:extLst>
                </a:gridCol>
              </a:tblGrid>
              <a:tr h="308808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Cost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Capacity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Reliability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587635"/>
                  </a:ext>
                </a:extLst>
              </a:tr>
              <a:tr h="141116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Cheap to buy and cheaper to buy as a bulk. You can get a blank CD for less than £1.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CD’s can only store 700 MB which might not be enough to store larger files. Blu-ray can hold up to 25GB.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If CD’s are stored in cases or plastic wallets then they can continue to be used for long periods.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352523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67DB695D-4F6F-45B0-927F-886B1C0953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997823"/>
              </p:ext>
            </p:extLst>
          </p:nvPr>
        </p:nvGraphicFramePr>
        <p:xfrm>
          <a:off x="231360" y="4891959"/>
          <a:ext cx="5853042" cy="17199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51014">
                  <a:extLst>
                    <a:ext uri="{9D8B030D-6E8A-4147-A177-3AD203B41FA5}">
                      <a16:colId xmlns:a16="http://schemas.microsoft.com/office/drawing/2014/main" val="4196313745"/>
                    </a:ext>
                  </a:extLst>
                </a:gridCol>
                <a:gridCol w="1951014">
                  <a:extLst>
                    <a:ext uri="{9D8B030D-6E8A-4147-A177-3AD203B41FA5}">
                      <a16:colId xmlns:a16="http://schemas.microsoft.com/office/drawing/2014/main" val="1629484727"/>
                    </a:ext>
                  </a:extLst>
                </a:gridCol>
                <a:gridCol w="1951014">
                  <a:extLst>
                    <a:ext uri="{9D8B030D-6E8A-4147-A177-3AD203B41FA5}">
                      <a16:colId xmlns:a16="http://schemas.microsoft.com/office/drawing/2014/main" val="443112265"/>
                    </a:ext>
                  </a:extLst>
                </a:gridCol>
              </a:tblGrid>
              <a:tr h="40932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kern="12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Durability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kern="12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Portability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kern="12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Speed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587635"/>
                  </a:ext>
                </a:extLst>
              </a:tr>
              <a:tr h="40932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Sensitive to scratches and dust which can make it difficult to read the data.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Most devices are small, lightweight and easy to carry around. Easy to transfer files.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It is slow reading the data because it has to access the optical drive (the drive used to read the CD).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352523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C172A4DC-0B29-47E5-83C9-95A1E0CD1BA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386589" y="3043208"/>
          <a:ext cx="5456437" cy="35687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5045">
                  <a:extLst>
                    <a:ext uri="{9D8B030D-6E8A-4147-A177-3AD203B41FA5}">
                      <a16:colId xmlns:a16="http://schemas.microsoft.com/office/drawing/2014/main" val="2544278105"/>
                    </a:ext>
                  </a:extLst>
                </a:gridCol>
                <a:gridCol w="4351392">
                  <a:extLst>
                    <a:ext uri="{9D8B030D-6E8A-4147-A177-3AD203B41FA5}">
                      <a16:colId xmlns:a16="http://schemas.microsoft.com/office/drawing/2014/main" val="2308559004"/>
                    </a:ext>
                  </a:extLst>
                </a:gridCol>
              </a:tblGrid>
              <a:tr h="42927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Cost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How much the device costs per MB.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024397"/>
                  </a:ext>
                </a:extLst>
              </a:tr>
              <a:tr h="42927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Capacity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How much space is available on the storage device.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7169112"/>
                  </a:ext>
                </a:extLst>
              </a:tr>
              <a:tr h="42927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Reliability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Longevity – how well it can maintain the same level of performance over time.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4965894"/>
                  </a:ext>
                </a:extLst>
              </a:tr>
              <a:tr h="42927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Durability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how resistant it is to external factors such as being dropped, scratched and how it responds to being in extreme conditions.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951996"/>
                  </a:ext>
                </a:extLst>
              </a:tr>
              <a:tr h="42927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Portability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How easy is it to transport from one place to another.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9180621"/>
                  </a:ext>
                </a:extLst>
              </a:tr>
              <a:tr h="42927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Speed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How quickly the data can be read and transferred from the storage device.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386024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6C5EBBE1-DC92-4861-B41C-F093F65BA7F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107554" y="114095"/>
          <a:ext cx="2934255" cy="2304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4255">
                  <a:extLst>
                    <a:ext uri="{9D8B030D-6E8A-4147-A177-3AD203B41FA5}">
                      <a16:colId xmlns:a16="http://schemas.microsoft.com/office/drawing/2014/main" val="2146820132"/>
                    </a:ext>
                  </a:extLst>
                </a:gridCol>
              </a:tblGrid>
              <a:tr h="372730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Revision tip: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32241"/>
                  </a:ext>
                </a:extLst>
              </a:tr>
              <a:tr h="1931846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Tw Cen MT" panose="020B0602020104020603" pitchFamily="34" charset="0"/>
                        </a:rPr>
                        <a:t>A common misconception is that secondary storage backs up data. If a duplicate copy is created then the device used to back it up would be classed as tertiary storage.</a:t>
                      </a:r>
                      <a:endParaRPr lang="en-GB" sz="1600" b="1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49136"/>
                  </a:ext>
                </a:extLst>
              </a:tr>
            </a:tbl>
          </a:graphicData>
        </a:graphic>
      </p:graphicFrame>
      <p:pic>
        <p:nvPicPr>
          <p:cNvPr id="25" name="Picture 18" descr="Light Bulb Shining Icon - Free image on Pixabay">
            <a:extLst>
              <a:ext uri="{FF2B5EF4-FFF2-40B4-BE49-F238E27FC236}">
                <a16:creationId xmlns:a16="http://schemas.microsoft.com/office/drawing/2014/main" id="{4F541F73-68E0-45C2-ACDB-028CC7577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557524" y="39438"/>
            <a:ext cx="484285" cy="41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udio Cd Compact Disc - Free vector graphic on Pixabay">
            <a:extLst>
              <a:ext uri="{FF2B5EF4-FFF2-40B4-BE49-F238E27FC236}">
                <a16:creationId xmlns:a16="http://schemas.microsoft.com/office/drawing/2014/main" id="{F6016815-0CCE-494B-B2C7-7660BD4CC3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757" y="1095619"/>
            <a:ext cx="1241236" cy="123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9523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2728</TotalTime>
  <Words>322</Words>
  <Application>Microsoft Office PowerPoint</Application>
  <PresentationFormat>Widescreen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177</cp:revision>
  <dcterms:created xsi:type="dcterms:W3CDTF">2020-12-05T20:56:46Z</dcterms:created>
  <dcterms:modified xsi:type="dcterms:W3CDTF">2021-03-27T17:29:46Z</dcterms:modified>
</cp:coreProperties>
</file>